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sldIdLst>
    <p:sldId id="257" r:id="rId2"/>
    <p:sldId id="258" r:id="rId3"/>
    <p:sldId id="260" r:id="rId4"/>
    <p:sldId id="259" r:id="rId5"/>
    <p:sldId id="261" r:id="rId6"/>
    <p:sldId id="265" r:id="rId7"/>
    <p:sldId id="266" r:id="rId8"/>
    <p:sldId id="267" r:id="rId9"/>
    <p:sldId id="269" r:id="rId10"/>
    <p:sldId id="270" r:id="rId11"/>
    <p:sldId id="271" r:id="rId12"/>
    <p:sldId id="272" r:id="rId13"/>
    <p:sldId id="27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13.png>
</file>

<file path=ppt/media/image14.png>
</file>

<file path=ppt/media/image2.jpe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10/18/2021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5573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10/18/2021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9447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10/18/2021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20845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10/18/2021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16670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10/18/2021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0568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10/18/2021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078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10/18/2021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5045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10/18/2021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5058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9667345-2558-425A-8533-9BFDBCE15005}" type="datetime1">
              <a:rPr lang="en-US" smtClean="0"/>
              <a:t>10/18/2021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135832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2BEA474-078D-4E9B-9B14-09A87B19DC46}" type="datetime1">
              <a:rPr lang="en-US" smtClean="0"/>
              <a:t>10/18/2021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32758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10/18/2021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823287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2D6E202-B606-4609-B914-27C9371A1F6D}" type="datetime1">
              <a:rPr lang="en-US" smtClean="0"/>
              <a:t>10/18/2021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A98EE3D-8CD1-4C3F-BD1C-C98C9596463C}"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7953862"/>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6600" dirty="0"/>
              <a:t>IPL Visualization Assignment</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2400" dirty="0">
                <a:solidFill>
                  <a:schemeClr val="tx1">
                    <a:lumMod val="85000"/>
                    <a:lumOff val="15000"/>
                  </a:schemeClr>
                </a:solidFill>
              </a:rPr>
              <a:t>Rahul Yadav</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3205A7F-2C9D-49B4-8B8F-5890C0B3E117}"/>
              </a:ext>
            </a:extLst>
          </p:cNvPr>
          <p:cNvPicPr>
            <a:picLocks noChangeAspect="1"/>
          </p:cNvPicPr>
          <p:nvPr/>
        </p:nvPicPr>
        <p:blipFill rotWithShape="1">
          <a:blip r:embed="rId2"/>
          <a:srcRect t="43463" b="9597"/>
          <a:stretch/>
        </p:blipFill>
        <p:spPr>
          <a:xfrm>
            <a:off x="15" y="10"/>
            <a:ext cx="12191985" cy="4578340"/>
          </a:xfrm>
          <a:prstGeom prst="rect">
            <a:avLst/>
          </a:prstGeom>
          <a:noFill/>
        </p:spPr>
      </p:pic>
      <p:sp>
        <p:nvSpPr>
          <p:cNvPr id="12" name="Title 2">
            <a:extLst>
              <a:ext uri="{FF2B5EF4-FFF2-40B4-BE49-F238E27FC236}">
                <a16:creationId xmlns:a16="http://schemas.microsoft.com/office/drawing/2014/main" id="{86853429-F86E-4798-9B0E-0DA305011CF6}"/>
              </a:ext>
            </a:extLst>
          </p:cNvPr>
          <p:cNvSpPr>
            <a:spLocks noGrp="1"/>
          </p:cNvSpPr>
          <p:nvPr>
            <p:ph type="title"/>
          </p:nvPr>
        </p:nvSpPr>
        <p:spPr/>
        <p:txBody>
          <a:bodyPr/>
          <a:lstStyle/>
          <a:p>
            <a:r>
              <a:rPr lang="en-US" dirty="0"/>
              <a:t>Team Statistics</a:t>
            </a:r>
          </a:p>
        </p:txBody>
      </p:sp>
    </p:spTree>
    <p:extLst>
      <p:ext uri="{BB962C8B-B14F-4D97-AF65-F5344CB8AC3E}">
        <p14:creationId xmlns:p14="http://schemas.microsoft.com/office/powerpoint/2010/main" val="1844291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6F5154E-F5DC-486E-922F-1840EB82F5D2}"/>
              </a:ext>
            </a:extLst>
          </p:cNvPr>
          <p:cNvSpPr>
            <a:spLocks noGrp="1"/>
          </p:cNvSpPr>
          <p:nvPr>
            <p:ph type="title"/>
          </p:nvPr>
        </p:nvSpPr>
        <p:spPr/>
        <p:txBody>
          <a:bodyPr/>
          <a:lstStyle/>
          <a:p>
            <a:r>
              <a:rPr lang="en-US" dirty="0"/>
              <a:t>Total Runs by Teams per Season</a:t>
            </a:r>
            <a:endParaRPr lang="en-IN" dirty="0"/>
          </a:p>
        </p:txBody>
      </p:sp>
      <p:sp>
        <p:nvSpPr>
          <p:cNvPr id="3" name="Content Placeholder 2">
            <a:extLst>
              <a:ext uri="{FF2B5EF4-FFF2-40B4-BE49-F238E27FC236}">
                <a16:creationId xmlns:a16="http://schemas.microsoft.com/office/drawing/2014/main" id="{A955D4E4-684A-41C2-83EC-9DB85DFD265C}"/>
              </a:ext>
            </a:extLst>
          </p:cNvPr>
          <p:cNvSpPr>
            <a:spLocks noGrp="1"/>
          </p:cNvSpPr>
          <p:nvPr>
            <p:ph idx="1"/>
          </p:nvPr>
        </p:nvSpPr>
        <p:spPr/>
        <p:txBody>
          <a:bodyPr/>
          <a:lstStyle/>
          <a:p>
            <a:endParaRPr lang="en-IN" dirty="0"/>
          </a:p>
        </p:txBody>
      </p:sp>
      <p:sp>
        <p:nvSpPr>
          <p:cNvPr id="7" name="Text Placeholder 6">
            <a:extLst>
              <a:ext uri="{FF2B5EF4-FFF2-40B4-BE49-F238E27FC236}">
                <a16:creationId xmlns:a16="http://schemas.microsoft.com/office/drawing/2014/main" id="{9203BBB0-E266-49E5-B478-C464D801A4A2}"/>
              </a:ext>
            </a:extLst>
          </p:cNvPr>
          <p:cNvSpPr>
            <a:spLocks noGrp="1"/>
          </p:cNvSpPr>
          <p:nvPr>
            <p:ph type="body" sz="half" idx="2"/>
          </p:nvPr>
        </p:nvSpPr>
        <p:spPr/>
        <p:txBody>
          <a:bodyPr/>
          <a:lstStyle/>
          <a:p>
            <a:r>
              <a:rPr lang="en-US" dirty="0"/>
              <a:t>This bubble chart has been plotted to check the total number of runs made by the teams for all seasons. It can be filtered season wise. </a:t>
            </a:r>
            <a:endParaRPr lang="en-IN" dirty="0"/>
          </a:p>
        </p:txBody>
      </p:sp>
      <p:pic>
        <p:nvPicPr>
          <p:cNvPr id="6" name="Picture 5">
            <a:extLst>
              <a:ext uri="{FF2B5EF4-FFF2-40B4-BE49-F238E27FC236}">
                <a16:creationId xmlns:a16="http://schemas.microsoft.com/office/drawing/2014/main" id="{063B3B50-3C2C-4811-9D09-74E048FF2C1E}"/>
              </a:ext>
            </a:extLst>
          </p:cNvPr>
          <p:cNvPicPr>
            <a:picLocks noChangeAspect="1"/>
          </p:cNvPicPr>
          <p:nvPr/>
        </p:nvPicPr>
        <p:blipFill rotWithShape="1">
          <a:blip r:embed="rId2"/>
          <a:srcRect l="24391" t="16883" r="22646" b="45198"/>
          <a:stretch/>
        </p:blipFill>
        <p:spPr>
          <a:xfrm>
            <a:off x="4882234" y="2065347"/>
            <a:ext cx="6913632" cy="2957267"/>
          </a:xfrm>
          <a:prstGeom prst="rect">
            <a:avLst/>
          </a:prstGeom>
        </p:spPr>
      </p:pic>
    </p:spTree>
    <p:extLst>
      <p:ext uri="{BB962C8B-B14F-4D97-AF65-F5344CB8AC3E}">
        <p14:creationId xmlns:p14="http://schemas.microsoft.com/office/powerpoint/2010/main" val="546781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5CB52-5E25-4DAD-9E82-80682EA03898}"/>
              </a:ext>
            </a:extLst>
          </p:cNvPr>
          <p:cNvSpPr>
            <a:spLocks noGrp="1"/>
          </p:cNvSpPr>
          <p:nvPr>
            <p:ph type="title"/>
          </p:nvPr>
        </p:nvSpPr>
        <p:spPr/>
        <p:txBody>
          <a:bodyPr/>
          <a:lstStyle/>
          <a:p>
            <a:r>
              <a:rPr lang="en-US" dirty="0"/>
              <a:t>Home vs Away Team Winner</a:t>
            </a:r>
            <a:endParaRPr lang="en-IN" dirty="0"/>
          </a:p>
        </p:txBody>
      </p:sp>
      <p:pic>
        <p:nvPicPr>
          <p:cNvPr id="6" name="Content Placeholder 5">
            <a:extLst>
              <a:ext uri="{FF2B5EF4-FFF2-40B4-BE49-F238E27FC236}">
                <a16:creationId xmlns:a16="http://schemas.microsoft.com/office/drawing/2014/main" id="{0867E11B-601B-45ED-A4AA-C29ECBD6B701}"/>
              </a:ext>
            </a:extLst>
          </p:cNvPr>
          <p:cNvPicPr>
            <a:picLocks noGrp="1" noChangeAspect="1"/>
          </p:cNvPicPr>
          <p:nvPr>
            <p:ph idx="1"/>
          </p:nvPr>
        </p:nvPicPr>
        <p:blipFill>
          <a:blip r:embed="rId2"/>
          <a:stretch>
            <a:fillRect/>
          </a:stretch>
        </p:blipFill>
        <p:spPr>
          <a:xfrm>
            <a:off x="4800600" y="822199"/>
            <a:ext cx="6492875" cy="5077078"/>
          </a:xfrm>
        </p:spPr>
      </p:pic>
      <p:sp>
        <p:nvSpPr>
          <p:cNvPr id="4" name="Text Placeholder 3">
            <a:extLst>
              <a:ext uri="{FF2B5EF4-FFF2-40B4-BE49-F238E27FC236}">
                <a16:creationId xmlns:a16="http://schemas.microsoft.com/office/drawing/2014/main" id="{14FDDC5C-47D7-48D6-A270-B84DDF997DBD}"/>
              </a:ext>
            </a:extLst>
          </p:cNvPr>
          <p:cNvSpPr>
            <a:spLocks noGrp="1"/>
          </p:cNvSpPr>
          <p:nvPr>
            <p:ph type="body" sz="half" idx="2"/>
          </p:nvPr>
        </p:nvSpPr>
        <p:spPr/>
        <p:txBody>
          <a:bodyPr/>
          <a:lstStyle/>
          <a:p>
            <a:r>
              <a:rPr lang="en-US" dirty="0"/>
              <a:t>It can be clearly seen that home teams are the usual winners as compared to away teams, though it is by a very small amount of 5%.</a:t>
            </a:r>
            <a:endParaRPr lang="en-IN" dirty="0"/>
          </a:p>
        </p:txBody>
      </p:sp>
    </p:spTree>
    <p:extLst>
      <p:ext uri="{BB962C8B-B14F-4D97-AF65-F5344CB8AC3E}">
        <p14:creationId xmlns:p14="http://schemas.microsoft.com/office/powerpoint/2010/main" val="5671899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3F54AE6-6C4B-4012-AE0F-3F91CC438CDB}"/>
              </a:ext>
            </a:extLst>
          </p:cNvPr>
          <p:cNvSpPr>
            <a:spLocks noGrp="1"/>
          </p:cNvSpPr>
          <p:nvPr>
            <p:ph type="title"/>
          </p:nvPr>
        </p:nvSpPr>
        <p:spPr>
          <a:xfrm>
            <a:off x="1039177" y="4799362"/>
            <a:ext cx="10113645" cy="743682"/>
          </a:xfrm>
        </p:spPr>
        <p:txBody>
          <a:bodyPr/>
          <a:lstStyle/>
          <a:p>
            <a:r>
              <a:rPr lang="en-US" dirty="0"/>
              <a:t>Thank you</a:t>
            </a:r>
            <a:endParaRPr lang="en-IN" dirty="0"/>
          </a:p>
        </p:txBody>
      </p:sp>
    </p:spTree>
    <p:extLst>
      <p:ext uri="{BB962C8B-B14F-4D97-AF65-F5344CB8AC3E}">
        <p14:creationId xmlns:p14="http://schemas.microsoft.com/office/powerpoint/2010/main" val="2776885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764A8EC-A8C3-4AA5-BE1B-337769981FD8}"/>
              </a:ext>
            </a:extLst>
          </p:cNvPr>
          <p:cNvPicPr>
            <a:picLocks noChangeAspect="1"/>
          </p:cNvPicPr>
          <p:nvPr/>
        </p:nvPicPr>
        <p:blipFill rotWithShape="1">
          <a:blip r:embed="rId2"/>
          <a:srcRect t="21218" b="18698"/>
          <a:stretch/>
        </p:blipFill>
        <p:spPr>
          <a:xfrm>
            <a:off x="15" y="10"/>
            <a:ext cx="12191985" cy="4578340"/>
          </a:xfrm>
          <a:prstGeom prst="rect">
            <a:avLst/>
          </a:prstGeom>
          <a:noFill/>
        </p:spPr>
      </p:pic>
      <p:sp>
        <p:nvSpPr>
          <p:cNvPr id="12" name="Title 2">
            <a:extLst>
              <a:ext uri="{FF2B5EF4-FFF2-40B4-BE49-F238E27FC236}">
                <a16:creationId xmlns:a16="http://schemas.microsoft.com/office/drawing/2014/main" id="{9D2EB684-6956-448B-A40C-8A82FAA2D5FE}"/>
              </a:ext>
            </a:extLst>
          </p:cNvPr>
          <p:cNvSpPr>
            <a:spLocks noGrp="1"/>
          </p:cNvSpPr>
          <p:nvPr>
            <p:ph type="title"/>
          </p:nvPr>
        </p:nvSpPr>
        <p:spPr/>
        <p:txBody>
          <a:bodyPr/>
          <a:lstStyle/>
          <a:p>
            <a:r>
              <a:rPr lang="en-US" dirty="0"/>
              <a:t>Match Statistics</a:t>
            </a: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5DBA7-A136-4523-AE0A-26C3134B1CFA}"/>
              </a:ext>
            </a:extLst>
          </p:cNvPr>
          <p:cNvSpPr>
            <a:spLocks noGrp="1"/>
          </p:cNvSpPr>
          <p:nvPr>
            <p:ph type="title"/>
          </p:nvPr>
        </p:nvSpPr>
        <p:spPr/>
        <p:txBody>
          <a:bodyPr/>
          <a:lstStyle/>
          <a:p>
            <a:r>
              <a:rPr lang="en-US" dirty="0"/>
              <a:t>Toss vs Match Outcome</a:t>
            </a:r>
            <a:endParaRPr lang="en-IN" dirty="0"/>
          </a:p>
        </p:txBody>
      </p:sp>
      <p:sp>
        <p:nvSpPr>
          <p:cNvPr id="5" name="Content Placeholder 4">
            <a:extLst>
              <a:ext uri="{FF2B5EF4-FFF2-40B4-BE49-F238E27FC236}">
                <a16:creationId xmlns:a16="http://schemas.microsoft.com/office/drawing/2014/main" id="{BD1D1D01-09E7-4A04-8BDB-DC8747FE6923}"/>
              </a:ext>
            </a:extLst>
          </p:cNvPr>
          <p:cNvSpPr>
            <a:spLocks noGrp="1"/>
          </p:cNvSpPr>
          <p:nvPr>
            <p:ph idx="1"/>
          </p:nvPr>
        </p:nvSpPr>
        <p:spPr/>
        <p:txBody>
          <a:bodyPr/>
          <a:lstStyle/>
          <a:p>
            <a:endParaRPr lang="en-IN"/>
          </a:p>
        </p:txBody>
      </p:sp>
      <p:sp>
        <p:nvSpPr>
          <p:cNvPr id="10" name="Text Placeholder 9">
            <a:extLst>
              <a:ext uri="{FF2B5EF4-FFF2-40B4-BE49-F238E27FC236}">
                <a16:creationId xmlns:a16="http://schemas.microsoft.com/office/drawing/2014/main" id="{C443952B-B54E-466D-835C-98BA0DD548DF}"/>
              </a:ext>
            </a:extLst>
          </p:cNvPr>
          <p:cNvSpPr>
            <a:spLocks noGrp="1"/>
          </p:cNvSpPr>
          <p:nvPr>
            <p:ph type="body" sz="half" idx="2"/>
          </p:nvPr>
        </p:nvSpPr>
        <p:spPr/>
        <p:txBody>
          <a:bodyPr/>
          <a:lstStyle/>
          <a:p>
            <a:endParaRPr lang="en-IN"/>
          </a:p>
        </p:txBody>
      </p:sp>
      <p:pic>
        <p:nvPicPr>
          <p:cNvPr id="8" name="Picture 7">
            <a:extLst>
              <a:ext uri="{FF2B5EF4-FFF2-40B4-BE49-F238E27FC236}">
                <a16:creationId xmlns:a16="http://schemas.microsoft.com/office/drawing/2014/main" id="{E1BE9A46-0FAC-4991-B18A-A26254E6739F}"/>
              </a:ext>
            </a:extLst>
          </p:cNvPr>
          <p:cNvPicPr>
            <a:picLocks noChangeAspect="1"/>
          </p:cNvPicPr>
          <p:nvPr/>
        </p:nvPicPr>
        <p:blipFill rotWithShape="1">
          <a:blip r:embed="rId2"/>
          <a:srcRect l="24026" t="16512" r="28386" b="11689"/>
          <a:stretch/>
        </p:blipFill>
        <p:spPr>
          <a:xfrm>
            <a:off x="5294473" y="812799"/>
            <a:ext cx="6257365" cy="5310526"/>
          </a:xfrm>
          <a:prstGeom prst="rect">
            <a:avLst/>
          </a:prstGeom>
        </p:spPr>
      </p:pic>
    </p:spTree>
    <p:extLst>
      <p:ext uri="{BB962C8B-B14F-4D97-AF65-F5344CB8AC3E}">
        <p14:creationId xmlns:p14="http://schemas.microsoft.com/office/powerpoint/2010/main" val="32342856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F7A1240-B289-4664-B41D-DD462D0218AA}"/>
              </a:ext>
            </a:extLst>
          </p:cNvPr>
          <p:cNvSpPr>
            <a:spLocks noGrp="1"/>
          </p:cNvSpPr>
          <p:nvPr>
            <p:ph type="title"/>
          </p:nvPr>
        </p:nvSpPr>
        <p:spPr>
          <a:xfrm>
            <a:off x="457200" y="289559"/>
            <a:ext cx="3200400" cy="2286000"/>
          </a:xfrm>
        </p:spPr>
        <p:txBody>
          <a:bodyPr anchor="b">
            <a:normAutofit/>
          </a:bodyPr>
          <a:lstStyle/>
          <a:p>
            <a:r>
              <a:rPr lang="en-US" dirty="0"/>
              <a:t>Win By Runs and Wickets</a:t>
            </a:r>
            <a:endParaRPr lang="en-IN" dirty="0"/>
          </a:p>
        </p:txBody>
      </p:sp>
      <p:pic>
        <p:nvPicPr>
          <p:cNvPr id="3" name="Picture 2">
            <a:extLst>
              <a:ext uri="{FF2B5EF4-FFF2-40B4-BE49-F238E27FC236}">
                <a16:creationId xmlns:a16="http://schemas.microsoft.com/office/drawing/2014/main" id="{17A742FC-0AF5-49F7-9F9C-4A4E9F3FF01B}"/>
              </a:ext>
            </a:extLst>
          </p:cNvPr>
          <p:cNvPicPr>
            <a:picLocks noChangeAspect="1"/>
          </p:cNvPicPr>
          <p:nvPr/>
        </p:nvPicPr>
        <p:blipFill rotWithShape="1">
          <a:blip r:embed="rId2"/>
          <a:srcRect l="23965" t="16814" r="27706" b="12732"/>
          <a:stretch/>
        </p:blipFill>
        <p:spPr>
          <a:xfrm>
            <a:off x="5898776" y="178184"/>
            <a:ext cx="4150659" cy="3403541"/>
          </a:xfrm>
          <a:prstGeom prst="rect">
            <a:avLst/>
          </a:prstGeom>
        </p:spPr>
      </p:pic>
      <p:pic>
        <p:nvPicPr>
          <p:cNvPr id="8" name="Picture 7">
            <a:extLst>
              <a:ext uri="{FF2B5EF4-FFF2-40B4-BE49-F238E27FC236}">
                <a16:creationId xmlns:a16="http://schemas.microsoft.com/office/drawing/2014/main" id="{28D51C26-93AE-4FEC-9C3F-4C8EAFFAB7EE}"/>
              </a:ext>
            </a:extLst>
          </p:cNvPr>
          <p:cNvPicPr>
            <a:picLocks noChangeAspect="1"/>
          </p:cNvPicPr>
          <p:nvPr/>
        </p:nvPicPr>
        <p:blipFill rotWithShape="1">
          <a:blip r:embed="rId3"/>
          <a:srcRect l="23921" t="16608" r="10969" b="12792"/>
          <a:stretch/>
        </p:blipFill>
        <p:spPr>
          <a:xfrm>
            <a:off x="5585013" y="3738283"/>
            <a:ext cx="5002306" cy="3051016"/>
          </a:xfrm>
          <a:prstGeom prst="rect">
            <a:avLst/>
          </a:prstGeom>
        </p:spPr>
      </p:pic>
      <p:sp>
        <p:nvSpPr>
          <p:cNvPr id="10" name="Text Placeholder 9">
            <a:extLst>
              <a:ext uri="{FF2B5EF4-FFF2-40B4-BE49-F238E27FC236}">
                <a16:creationId xmlns:a16="http://schemas.microsoft.com/office/drawing/2014/main" id="{E63F83D8-768A-48B8-B225-1F82F8C042FC}"/>
              </a:ext>
            </a:extLst>
          </p:cNvPr>
          <p:cNvSpPr>
            <a:spLocks noGrp="1"/>
          </p:cNvSpPr>
          <p:nvPr>
            <p:ph type="body" sz="half" idx="2"/>
          </p:nvPr>
        </p:nvSpPr>
        <p:spPr/>
        <p:txBody>
          <a:bodyPr/>
          <a:lstStyle/>
          <a:p>
            <a:endParaRPr lang="en-IN"/>
          </a:p>
        </p:txBody>
      </p:sp>
    </p:spTree>
    <p:extLst>
      <p:ext uri="{BB962C8B-B14F-4D97-AF65-F5344CB8AC3E}">
        <p14:creationId xmlns:p14="http://schemas.microsoft.com/office/powerpoint/2010/main" val="3842481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3E3FE4-999F-4590-9D66-1A4AE47495D0}"/>
              </a:ext>
            </a:extLst>
          </p:cNvPr>
          <p:cNvSpPr>
            <a:spLocks noGrp="1"/>
          </p:cNvSpPr>
          <p:nvPr>
            <p:ph type="title"/>
          </p:nvPr>
        </p:nvSpPr>
        <p:spPr>
          <a:xfrm>
            <a:off x="643464" y="491108"/>
            <a:ext cx="3517567" cy="2093975"/>
          </a:xfrm>
        </p:spPr>
        <p:txBody>
          <a:bodyPr/>
          <a:lstStyle/>
          <a:p>
            <a:r>
              <a:rPr lang="en-US" dirty="0"/>
              <a:t>Highest Totals</a:t>
            </a:r>
            <a:endParaRPr lang="en-IN" dirty="0"/>
          </a:p>
        </p:txBody>
      </p:sp>
      <p:sp>
        <p:nvSpPr>
          <p:cNvPr id="5" name="Text Placeholder 4">
            <a:extLst>
              <a:ext uri="{FF2B5EF4-FFF2-40B4-BE49-F238E27FC236}">
                <a16:creationId xmlns:a16="http://schemas.microsoft.com/office/drawing/2014/main" id="{EF5C0D44-EEE4-4D7D-BC69-AE68FDF3BFBA}"/>
              </a:ext>
            </a:extLst>
          </p:cNvPr>
          <p:cNvSpPr>
            <a:spLocks noGrp="1"/>
          </p:cNvSpPr>
          <p:nvPr>
            <p:ph type="body" sz="half" idx="2"/>
          </p:nvPr>
        </p:nvSpPr>
        <p:spPr/>
        <p:txBody>
          <a:bodyPr/>
          <a:lstStyle/>
          <a:p>
            <a:endParaRPr lang="en-IN"/>
          </a:p>
        </p:txBody>
      </p:sp>
      <p:sp>
        <p:nvSpPr>
          <p:cNvPr id="8" name="Content Placeholder 7">
            <a:extLst>
              <a:ext uri="{FF2B5EF4-FFF2-40B4-BE49-F238E27FC236}">
                <a16:creationId xmlns:a16="http://schemas.microsoft.com/office/drawing/2014/main" id="{580C31CC-D7B4-4360-A30F-84BA4B13AB8A}"/>
              </a:ext>
            </a:extLst>
          </p:cNvPr>
          <p:cNvSpPr>
            <a:spLocks noGrp="1"/>
          </p:cNvSpPr>
          <p:nvPr>
            <p:ph idx="1"/>
          </p:nvPr>
        </p:nvSpPr>
        <p:spPr/>
        <p:txBody>
          <a:bodyPr/>
          <a:lstStyle/>
          <a:p>
            <a:endParaRPr lang="en-IN"/>
          </a:p>
        </p:txBody>
      </p:sp>
      <p:pic>
        <p:nvPicPr>
          <p:cNvPr id="10" name="Picture 9">
            <a:extLst>
              <a:ext uri="{FF2B5EF4-FFF2-40B4-BE49-F238E27FC236}">
                <a16:creationId xmlns:a16="http://schemas.microsoft.com/office/drawing/2014/main" id="{8A1E366B-1CCB-4B7E-AA35-80BFE300A2D4}"/>
              </a:ext>
            </a:extLst>
          </p:cNvPr>
          <p:cNvPicPr>
            <a:picLocks noChangeAspect="1"/>
          </p:cNvPicPr>
          <p:nvPr/>
        </p:nvPicPr>
        <p:blipFill rotWithShape="1">
          <a:blip r:embed="rId2"/>
          <a:srcRect l="24482" t="16600" r="7084" b="12348"/>
          <a:stretch/>
        </p:blipFill>
        <p:spPr>
          <a:xfrm>
            <a:off x="4876980" y="1685365"/>
            <a:ext cx="6339480" cy="3702425"/>
          </a:xfrm>
          <a:prstGeom prst="rect">
            <a:avLst/>
          </a:prstGeom>
        </p:spPr>
      </p:pic>
    </p:spTree>
    <p:extLst>
      <p:ext uri="{BB962C8B-B14F-4D97-AF65-F5344CB8AC3E}">
        <p14:creationId xmlns:p14="http://schemas.microsoft.com/office/powerpoint/2010/main" val="37379414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137465F-F825-41D0-8376-04A0EE24D203}"/>
              </a:ext>
            </a:extLst>
          </p:cNvPr>
          <p:cNvPicPr>
            <a:picLocks noChangeAspect="1"/>
          </p:cNvPicPr>
          <p:nvPr/>
        </p:nvPicPr>
        <p:blipFill rotWithShape="1">
          <a:blip r:embed="rId2"/>
          <a:srcRect t="48861" b="13587"/>
          <a:stretch/>
        </p:blipFill>
        <p:spPr>
          <a:xfrm>
            <a:off x="15" y="10"/>
            <a:ext cx="12191985" cy="4578340"/>
          </a:xfrm>
          <a:prstGeom prst="rect">
            <a:avLst/>
          </a:prstGeom>
          <a:noFill/>
        </p:spPr>
      </p:pic>
      <p:sp>
        <p:nvSpPr>
          <p:cNvPr id="12" name="Title 2">
            <a:extLst>
              <a:ext uri="{FF2B5EF4-FFF2-40B4-BE49-F238E27FC236}">
                <a16:creationId xmlns:a16="http://schemas.microsoft.com/office/drawing/2014/main" id="{D5F6D2EF-0B74-4ECB-AEF4-349A7FDCFFD9}"/>
              </a:ext>
            </a:extLst>
          </p:cNvPr>
          <p:cNvSpPr>
            <a:spLocks noGrp="1"/>
          </p:cNvSpPr>
          <p:nvPr>
            <p:ph type="title"/>
          </p:nvPr>
        </p:nvSpPr>
        <p:spPr/>
        <p:txBody>
          <a:bodyPr/>
          <a:lstStyle/>
          <a:p>
            <a:r>
              <a:rPr lang="en-US" dirty="0"/>
              <a:t>Player Statistics</a:t>
            </a:r>
          </a:p>
        </p:txBody>
      </p:sp>
    </p:spTree>
    <p:extLst>
      <p:ext uri="{BB962C8B-B14F-4D97-AF65-F5344CB8AC3E}">
        <p14:creationId xmlns:p14="http://schemas.microsoft.com/office/powerpoint/2010/main" val="276831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C3183DA-E036-4CF1-A842-C66A9098CE49}"/>
              </a:ext>
            </a:extLst>
          </p:cNvPr>
          <p:cNvSpPr>
            <a:spLocks noGrp="1"/>
          </p:cNvSpPr>
          <p:nvPr>
            <p:ph type="title"/>
          </p:nvPr>
        </p:nvSpPr>
        <p:spPr/>
        <p:txBody>
          <a:bodyPr/>
          <a:lstStyle/>
          <a:p>
            <a:r>
              <a:rPr lang="en-US" dirty="0"/>
              <a:t>Orange Cap Contenders</a:t>
            </a:r>
            <a:endParaRPr lang="en-IN" dirty="0"/>
          </a:p>
        </p:txBody>
      </p:sp>
      <p:sp>
        <p:nvSpPr>
          <p:cNvPr id="3" name="Content Placeholder 2">
            <a:extLst>
              <a:ext uri="{FF2B5EF4-FFF2-40B4-BE49-F238E27FC236}">
                <a16:creationId xmlns:a16="http://schemas.microsoft.com/office/drawing/2014/main" id="{1B07D538-B82A-43A1-BA91-57B3924CEA7E}"/>
              </a:ext>
            </a:extLst>
          </p:cNvPr>
          <p:cNvSpPr>
            <a:spLocks noGrp="1"/>
          </p:cNvSpPr>
          <p:nvPr>
            <p:ph idx="1"/>
          </p:nvPr>
        </p:nvSpPr>
        <p:spPr/>
        <p:txBody>
          <a:bodyPr/>
          <a:lstStyle/>
          <a:p>
            <a:endParaRPr lang="en-IN"/>
          </a:p>
        </p:txBody>
      </p:sp>
      <p:sp>
        <p:nvSpPr>
          <p:cNvPr id="7" name="Text Placeholder 6">
            <a:extLst>
              <a:ext uri="{FF2B5EF4-FFF2-40B4-BE49-F238E27FC236}">
                <a16:creationId xmlns:a16="http://schemas.microsoft.com/office/drawing/2014/main" id="{147661F5-2B50-465E-B3E2-DFB28B3544CC}"/>
              </a:ext>
            </a:extLst>
          </p:cNvPr>
          <p:cNvSpPr>
            <a:spLocks noGrp="1"/>
          </p:cNvSpPr>
          <p:nvPr>
            <p:ph type="body" sz="half" idx="2"/>
          </p:nvPr>
        </p:nvSpPr>
        <p:spPr/>
        <p:txBody>
          <a:bodyPr/>
          <a:lstStyle/>
          <a:p>
            <a:r>
              <a:rPr lang="en-US" dirty="0"/>
              <a:t>The following map has been plotted for finding the top 10 batsmen for all seasons. It can be seen that SK Raina is the top batsmen followed closely by Virat Kohli. The graph can be filtered for every season based on requirement.</a:t>
            </a:r>
            <a:endParaRPr lang="en-IN" dirty="0"/>
          </a:p>
        </p:txBody>
      </p:sp>
      <p:pic>
        <p:nvPicPr>
          <p:cNvPr id="6" name="Picture 5">
            <a:extLst>
              <a:ext uri="{FF2B5EF4-FFF2-40B4-BE49-F238E27FC236}">
                <a16:creationId xmlns:a16="http://schemas.microsoft.com/office/drawing/2014/main" id="{52A8B190-B203-4E61-90B7-CD85DE049170}"/>
              </a:ext>
            </a:extLst>
          </p:cNvPr>
          <p:cNvPicPr>
            <a:picLocks noChangeAspect="1"/>
          </p:cNvPicPr>
          <p:nvPr/>
        </p:nvPicPr>
        <p:blipFill rotWithShape="1">
          <a:blip r:embed="rId2"/>
          <a:srcRect l="24484" t="16862" r="15221" b="11854"/>
          <a:stretch/>
        </p:blipFill>
        <p:spPr>
          <a:xfrm>
            <a:off x="5032603" y="897913"/>
            <a:ext cx="7117976" cy="4733744"/>
          </a:xfrm>
          <a:prstGeom prst="rect">
            <a:avLst/>
          </a:prstGeom>
        </p:spPr>
      </p:pic>
    </p:spTree>
    <p:extLst>
      <p:ext uri="{BB962C8B-B14F-4D97-AF65-F5344CB8AC3E}">
        <p14:creationId xmlns:p14="http://schemas.microsoft.com/office/powerpoint/2010/main" val="4214351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CA49E-AB0E-460D-BC75-42708B8EFF7E}"/>
              </a:ext>
            </a:extLst>
          </p:cNvPr>
          <p:cNvSpPr>
            <a:spLocks noGrp="1"/>
          </p:cNvSpPr>
          <p:nvPr>
            <p:ph type="title"/>
          </p:nvPr>
        </p:nvSpPr>
        <p:spPr/>
        <p:txBody>
          <a:bodyPr/>
          <a:lstStyle/>
          <a:p>
            <a:r>
              <a:rPr lang="en-US" dirty="0"/>
              <a:t>Purple Cap Contenders</a:t>
            </a:r>
            <a:endParaRPr lang="en-IN" dirty="0"/>
          </a:p>
        </p:txBody>
      </p:sp>
      <p:sp>
        <p:nvSpPr>
          <p:cNvPr id="5" name="Content Placeholder 4">
            <a:extLst>
              <a:ext uri="{FF2B5EF4-FFF2-40B4-BE49-F238E27FC236}">
                <a16:creationId xmlns:a16="http://schemas.microsoft.com/office/drawing/2014/main" id="{C46B382E-7F5D-4FF4-B121-94A073704977}"/>
              </a:ext>
            </a:extLst>
          </p:cNvPr>
          <p:cNvSpPr>
            <a:spLocks noGrp="1"/>
          </p:cNvSpPr>
          <p:nvPr>
            <p:ph idx="1"/>
          </p:nvPr>
        </p:nvSpPr>
        <p:spPr/>
        <p:txBody>
          <a:bodyPr/>
          <a:lstStyle/>
          <a:p>
            <a:endParaRPr lang="en-IN" dirty="0"/>
          </a:p>
        </p:txBody>
      </p:sp>
      <p:sp>
        <p:nvSpPr>
          <p:cNvPr id="4" name="Text Placeholder 3">
            <a:extLst>
              <a:ext uri="{FF2B5EF4-FFF2-40B4-BE49-F238E27FC236}">
                <a16:creationId xmlns:a16="http://schemas.microsoft.com/office/drawing/2014/main" id="{0B2BEE79-E024-4A2A-B142-27AD5CF879FE}"/>
              </a:ext>
            </a:extLst>
          </p:cNvPr>
          <p:cNvSpPr>
            <a:spLocks noGrp="1"/>
          </p:cNvSpPr>
          <p:nvPr>
            <p:ph type="body" sz="half" idx="2"/>
          </p:nvPr>
        </p:nvSpPr>
        <p:spPr/>
        <p:txBody>
          <a:bodyPr/>
          <a:lstStyle/>
          <a:p>
            <a:r>
              <a:rPr lang="en-US" dirty="0"/>
              <a:t>The following map has been plotted for finding the top 10 fielders for all seasons. SL Malinga is the top. The graph can be filtered for every season based on requirement.</a:t>
            </a:r>
            <a:endParaRPr lang="en-IN" dirty="0"/>
          </a:p>
          <a:p>
            <a:endParaRPr lang="en-IN" dirty="0"/>
          </a:p>
        </p:txBody>
      </p:sp>
      <p:pic>
        <p:nvPicPr>
          <p:cNvPr id="8" name="Picture 7">
            <a:extLst>
              <a:ext uri="{FF2B5EF4-FFF2-40B4-BE49-F238E27FC236}">
                <a16:creationId xmlns:a16="http://schemas.microsoft.com/office/drawing/2014/main" id="{2C787049-7197-41F5-BD70-2400CDAB95E2}"/>
              </a:ext>
            </a:extLst>
          </p:cNvPr>
          <p:cNvPicPr>
            <a:picLocks noChangeAspect="1"/>
          </p:cNvPicPr>
          <p:nvPr/>
        </p:nvPicPr>
        <p:blipFill rotWithShape="1">
          <a:blip r:embed="rId2"/>
          <a:srcRect l="24118" t="16439" r="12689" b="10948"/>
          <a:stretch/>
        </p:blipFill>
        <p:spPr>
          <a:xfrm>
            <a:off x="5458984" y="1344707"/>
            <a:ext cx="6199855" cy="4007223"/>
          </a:xfrm>
          <a:prstGeom prst="rect">
            <a:avLst/>
          </a:prstGeom>
        </p:spPr>
      </p:pic>
    </p:spTree>
    <p:extLst>
      <p:ext uri="{BB962C8B-B14F-4D97-AF65-F5344CB8AC3E}">
        <p14:creationId xmlns:p14="http://schemas.microsoft.com/office/powerpoint/2010/main" val="33941168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54155-E6B9-4453-8A64-C94E58F562D8}"/>
              </a:ext>
            </a:extLst>
          </p:cNvPr>
          <p:cNvSpPr>
            <a:spLocks noGrp="1"/>
          </p:cNvSpPr>
          <p:nvPr>
            <p:ph type="title"/>
          </p:nvPr>
        </p:nvSpPr>
        <p:spPr/>
        <p:txBody>
          <a:bodyPr/>
          <a:lstStyle/>
          <a:p>
            <a:r>
              <a:rPr lang="en-US" dirty="0"/>
              <a:t>Top Batsmen by Number of 4's and 6's</a:t>
            </a:r>
            <a:endParaRPr lang="en-IN" dirty="0"/>
          </a:p>
        </p:txBody>
      </p:sp>
      <p:pic>
        <p:nvPicPr>
          <p:cNvPr id="10" name="Content Placeholder 9">
            <a:extLst>
              <a:ext uri="{FF2B5EF4-FFF2-40B4-BE49-F238E27FC236}">
                <a16:creationId xmlns:a16="http://schemas.microsoft.com/office/drawing/2014/main" id="{E11CA467-F8E6-41A7-B974-D1749DEF08CE}"/>
              </a:ext>
            </a:extLst>
          </p:cNvPr>
          <p:cNvPicPr>
            <a:picLocks noGrp="1" noChangeAspect="1"/>
          </p:cNvPicPr>
          <p:nvPr>
            <p:ph idx="1"/>
          </p:nvPr>
        </p:nvPicPr>
        <p:blipFill rotWithShape="1">
          <a:blip r:embed="rId2"/>
          <a:srcRect l="24645" t="16401" r="28687" b="13317"/>
          <a:stretch/>
        </p:blipFill>
        <p:spPr>
          <a:xfrm>
            <a:off x="6239435" y="3601581"/>
            <a:ext cx="3520661" cy="2982526"/>
          </a:xfrm>
        </p:spPr>
      </p:pic>
      <p:sp>
        <p:nvSpPr>
          <p:cNvPr id="4" name="Text Placeholder 3">
            <a:extLst>
              <a:ext uri="{FF2B5EF4-FFF2-40B4-BE49-F238E27FC236}">
                <a16:creationId xmlns:a16="http://schemas.microsoft.com/office/drawing/2014/main" id="{87D411CF-81D7-4F6D-87BF-DA43BBBBCA45}"/>
              </a:ext>
            </a:extLst>
          </p:cNvPr>
          <p:cNvSpPr>
            <a:spLocks noGrp="1"/>
          </p:cNvSpPr>
          <p:nvPr>
            <p:ph type="body" sz="half" idx="2"/>
          </p:nvPr>
        </p:nvSpPr>
        <p:spPr/>
        <p:txBody>
          <a:bodyPr/>
          <a:lstStyle/>
          <a:p>
            <a:r>
              <a:rPr lang="en-US" dirty="0"/>
              <a:t>The following graph portrays the top 10 batsmen over all seasons based on their number of 4’s and 6’s. It can also be filtered for different seasons. </a:t>
            </a:r>
            <a:endParaRPr lang="en-IN" dirty="0"/>
          </a:p>
        </p:txBody>
      </p:sp>
      <p:pic>
        <p:nvPicPr>
          <p:cNvPr id="8" name="Picture 7">
            <a:extLst>
              <a:ext uri="{FF2B5EF4-FFF2-40B4-BE49-F238E27FC236}">
                <a16:creationId xmlns:a16="http://schemas.microsoft.com/office/drawing/2014/main" id="{74079C0A-26C7-424D-B53A-B8537F93DD12}"/>
              </a:ext>
            </a:extLst>
          </p:cNvPr>
          <p:cNvPicPr>
            <a:picLocks noChangeAspect="1"/>
          </p:cNvPicPr>
          <p:nvPr/>
        </p:nvPicPr>
        <p:blipFill rotWithShape="1">
          <a:blip r:embed="rId3"/>
          <a:srcRect l="24258" t="16812" r="13842" b="12446"/>
          <a:stretch/>
        </p:blipFill>
        <p:spPr>
          <a:xfrm>
            <a:off x="5943600" y="410457"/>
            <a:ext cx="4426840" cy="2845826"/>
          </a:xfrm>
          <a:prstGeom prst="rect">
            <a:avLst/>
          </a:prstGeom>
        </p:spPr>
      </p:pic>
    </p:spTree>
    <p:extLst>
      <p:ext uri="{BB962C8B-B14F-4D97-AF65-F5344CB8AC3E}">
        <p14:creationId xmlns:p14="http://schemas.microsoft.com/office/powerpoint/2010/main" val="4051484064"/>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docProps/app.xml><?xml version="1.0" encoding="utf-8"?>
<Properties xmlns="http://schemas.openxmlformats.org/officeDocument/2006/extended-properties" xmlns:vt="http://schemas.openxmlformats.org/officeDocument/2006/docPropsVTypes">
  <Template>TM02900769[[fn=Retrospect]]</Template>
  <TotalTime>88</TotalTime>
  <Words>214</Words>
  <Application>Microsoft Office PowerPoint</Application>
  <PresentationFormat>Widescreen</PresentationFormat>
  <Paragraphs>19</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Calibri</vt:lpstr>
      <vt:lpstr>Calibri Light</vt:lpstr>
      <vt:lpstr>Retrospect</vt:lpstr>
      <vt:lpstr>IPL Visualization Assignment</vt:lpstr>
      <vt:lpstr>Match Statistics</vt:lpstr>
      <vt:lpstr>Toss vs Match Outcome</vt:lpstr>
      <vt:lpstr>Win By Runs and Wickets</vt:lpstr>
      <vt:lpstr>Highest Totals</vt:lpstr>
      <vt:lpstr>Player Statistics</vt:lpstr>
      <vt:lpstr>Orange Cap Contenders</vt:lpstr>
      <vt:lpstr>Purple Cap Contenders</vt:lpstr>
      <vt:lpstr>Top Batsmen by Number of 4's and 6's</vt:lpstr>
      <vt:lpstr>Team Statistics</vt:lpstr>
      <vt:lpstr>Total Runs by Teams per Season</vt:lpstr>
      <vt:lpstr>Home vs Away Team Winner</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IPL Visualization Assignment</dc:title>
  <dc:creator>Anandapara, Paresh</dc:creator>
  <cp:lastModifiedBy>Rahul Yadav</cp:lastModifiedBy>
  <cp:revision>32</cp:revision>
  <dcterms:created xsi:type="dcterms:W3CDTF">2021-10-10T13:23:15Z</dcterms:created>
  <dcterms:modified xsi:type="dcterms:W3CDTF">2021-10-18T17:36:20Z</dcterms:modified>
</cp:coreProperties>
</file>

<file path=docProps/thumbnail.jpeg>
</file>